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81" r:id="rId4"/>
    <p:sldId id="317" r:id="rId5"/>
    <p:sldId id="308" r:id="rId6"/>
    <p:sldId id="309" r:id="rId7"/>
    <p:sldId id="310" r:id="rId8"/>
    <p:sldId id="312" r:id="rId9"/>
    <p:sldId id="313" r:id="rId10"/>
    <p:sldId id="314" r:id="rId11"/>
    <p:sldId id="280" r:id="rId12"/>
    <p:sldId id="282" r:id="rId13"/>
    <p:sldId id="311" r:id="rId14"/>
    <p:sldId id="283" r:id="rId15"/>
    <p:sldId id="31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759D"/>
    <a:srgbClr val="03136A"/>
    <a:srgbClr val="BBC0BB"/>
    <a:srgbClr val="B3D3EA"/>
    <a:srgbClr val="1984CC"/>
    <a:srgbClr val="35B19D"/>
    <a:srgbClr val="000000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5596" autoAdjust="0"/>
  </p:normalViewPr>
  <p:slideViewPr>
    <p:cSldViewPr>
      <p:cViewPr varScale="1">
        <p:scale>
          <a:sx n="106" d="100"/>
          <a:sy n="106" d="100"/>
        </p:scale>
        <p:origin x="184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D169B5F-145D-4FF1-99DA-DE5370774A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263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A2D2CE-F044-4B06-884F-885F1BF4F805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F67356-E961-4ECE-A1EE-9EE564F79CF0}" type="slidenum">
              <a:rPr lang="en-US" smtClean="0"/>
              <a:pPr>
                <a:defRPr/>
              </a:pPr>
              <a:t>2</a:t>
            </a:fld>
            <a:endParaRPr lang="en-US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29200" y="990600"/>
            <a:ext cx="3886200" cy="704850"/>
          </a:xfrm>
          <a:effectLst/>
        </p:spPr>
        <p:txBody>
          <a:bodyPr/>
          <a:lstStyle>
            <a:lvl1pPr algn="ct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29200" y="1981200"/>
            <a:ext cx="38862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272213" y="152400"/>
            <a:ext cx="2014537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5891213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228600" y="152400"/>
            <a:ext cx="8058150" cy="556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71550" y="15240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05350" y="15240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5240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fon-doveria.r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a-roditel.ru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raf-psyholog@mail.r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2327275" y="4941888"/>
            <a:ext cx="6565900" cy="1500187"/>
          </a:xfrm>
          <a:prstGeom prst="rect">
            <a:avLst/>
          </a:prstGeom>
          <a:gradFill rotWithShape="1">
            <a:gsLst>
              <a:gs pos="0">
                <a:schemeClr val="tx2">
                  <a:alpha val="0"/>
                </a:schemeClr>
              </a:gs>
              <a:gs pos="100000">
                <a:schemeClr val="tx2"/>
              </a:gs>
            </a:gsLst>
            <a:lin ang="0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697038" y="4221089"/>
            <a:ext cx="7200900" cy="2433712"/>
          </a:xfrm>
          <a:solidFill>
            <a:schemeClr val="bg1">
              <a:lumMod val="95000"/>
            </a:schemeClr>
          </a:solidFill>
          <a:effectLst>
            <a:outerShdw dist="17961" dir="2700000" sx="1000" sy="1000" algn="ctr" rotWithShape="0">
              <a:schemeClr val="accent5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3200" b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3200" b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предпринять 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родители,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тобы  сохранить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психологическое здоровье детей в условиях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дистанционного обучения и социальной изоляции?</a:t>
            </a:r>
            <a:endParaRPr lang="en-US" sz="3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рямоугольник 3"/>
          <p:cNvSpPr>
            <a:spLocks noChangeArrowheads="1"/>
          </p:cNvSpPr>
          <p:nvPr/>
        </p:nvSpPr>
        <p:spPr bwMode="auto">
          <a:xfrm>
            <a:off x="395288" y="2060575"/>
            <a:ext cx="581501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16.Поощряйте у ребенка стремление заботиться о ближнем (старшее поколение, младшие дети, домашние питомцы), не пренебрегайте стремлением ребенка заботиться о вас.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4652963"/>
            <a:ext cx="248443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Прямоугольник 1"/>
          <p:cNvSpPr>
            <a:spLocks noChangeArrowheads="1"/>
          </p:cNvSpPr>
          <p:nvPr/>
        </p:nvSpPr>
        <p:spPr bwMode="auto">
          <a:xfrm>
            <a:off x="2811463" y="620713"/>
            <a:ext cx="4937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Полезная информация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" y="1450975"/>
            <a:ext cx="504825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Прямоугольник 2"/>
          <p:cNvSpPr>
            <a:spLocks noChangeArrowheads="1"/>
          </p:cNvSpPr>
          <p:nvPr/>
        </p:nvSpPr>
        <p:spPr bwMode="auto">
          <a:xfrm>
            <a:off x="900113" y="4005263"/>
            <a:ext cx="797401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Психологическое консультирование, экстренная и кризисная психологическая помощь для детей в трудной жизненной ситуации, подростков и их родителей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Прямоугольник 1"/>
          <p:cNvSpPr>
            <a:spLocks noChangeArrowheads="1"/>
          </p:cNvSpPr>
          <p:nvPr/>
        </p:nvSpPr>
        <p:spPr bwMode="auto">
          <a:xfrm>
            <a:off x="715963" y="1341438"/>
            <a:ext cx="8032750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Сайт детского телефона доверия : </a:t>
            </a:r>
          </a:p>
          <a:p>
            <a:pPr algn="ctr"/>
            <a:r>
              <a:rPr lang="ru-RU"/>
              <a:t> </a:t>
            </a:r>
            <a:r>
              <a:rPr lang="ru-RU">
                <a:hlinkClick r:id="rId3"/>
              </a:rPr>
              <a:t>www.telefon-doveria.ru</a:t>
            </a:r>
            <a:endParaRPr lang="ru-RU"/>
          </a:p>
          <a:p>
            <a:pPr algn="ctr"/>
            <a:endParaRPr lang="ru-RU"/>
          </a:p>
          <a:p>
            <a:r>
              <a:rPr lang="ru-RU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На главной странице сайта посетитель увидит слайдер с возможностью выбрать свою возрастную группу – «дети», «подростки» и «родители» и ознакомиться с интересующей вас информацией.</a:t>
            </a:r>
          </a:p>
          <a:p>
            <a:endParaRPr lang="ru-RU"/>
          </a:p>
          <a:p>
            <a:endParaRPr lang="ru-RU"/>
          </a:p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Портал для родителей «Я-родитель»: </a:t>
            </a:r>
          </a:p>
          <a:p>
            <a:pPr algn="ctr"/>
            <a:r>
              <a:rPr lang="ru-RU">
                <a:hlinkClick r:id="rId4"/>
              </a:rPr>
              <a:t>www.ya-roditel.ru</a:t>
            </a:r>
            <a:endParaRPr lang="ru-RU"/>
          </a:p>
          <a:p>
            <a:pPr algn="just"/>
            <a:r>
              <a:rPr lang="ru-RU"/>
              <a:t> </a:t>
            </a:r>
            <a:r>
              <a:rPr lang="ru-RU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Здесь родители найдут интересующие статьи,  видео, инфографики, возможность получить бесплатные консультации психолога и юриста.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рямоугольник 6"/>
          <p:cNvSpPr>
            <a:spLocks noChangeArrowheads="1"/>
          </p:cNvSpPr>
          <p:nvPr/>
        </p:nvSpPr>
        <p:spPr bwMode="auto">
          <a:xfrm>
            <a:off x="781050" y="1100138"/>
            <a:ext cx="8126413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«Центр психолого-педагогической реабилитации и коррекции «Росток»</a:t>
            </a:r>
          </a:p>
          <a:p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Адрес: 420057 РТ, г. Казань, ул. Академика Королева, 46</a:t>
            </a:r>
          </a:p>
          <a:p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 Тел/факс: (843) 563-35-16 </a:t>
            </a:r>
          </a:p>
          <a:p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e-mail: cpprkrostok@mail.ru </a:t>
            </a:r>
          </a:p>
          <a:p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сайт: Росток116.рф</a:t>
            </a:r>
          </a:p>
          <a:p>
            <a:pPr algn="ctr"/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***</a:t>
            </a:r>
          </a:p>
          <a:p>
            <a:pPr algn="ctr"/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Городской центр психолого-медико-социального</a:t>
            </a:r>
          </a:p>
          <a:p>
            <a:pPr algn="ctr"/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сопровождения « Ресурс» г. Казани</a:t>
            </a:r>
          </a:p>
          <a:p>
            <a:endParaRPr lang="ru-RU" b="1">
              <a:solidFill>
                <a:srgbClr val="026788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Адрес: г. Казань, ул. Деловая, д.11</a:t>
            </a:r>
          </a:p>
          <a:p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Телефон: (843) 554-74-09</a:t>
            </a:r>
          </a:p>
          <a:p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e-mail: resurs.kzn@tatar.ru</a:t>
            </a:r>
          </a:p>
          <a:p>
            <a:r>
              <a:rPr lang="ru-RU" b="1">
                <a:solidFill>
                  <a:srgbClr val="026788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Прямоугольник 6"/>
          <p:cNvSpPr>
            <a:spLocks noChangeArrowheads="1"/>
          </p:cNvSpPr>
          <p:nvPr/>
        </p:nvSpPr>
        <p:spPr bwMode="auto">
          <a:xfrm>
            <a:off x="755650" y="1196975"/>
            <a:ext cx="8126413" cy="386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***</a:t>
            </a:r>
          </a:p>
          <a:p>
            <a:pPr algn="ctr"/>
            <a:r>
              <a:rPr lang="ru-RU" sz="3200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ГАОУ ДПО «Институт развития образования Республики Татарстан»</a:t>
            </a:r>
          </a:p>
          <a:p>
            <a:pPr algn="ctr"/>
            <a:endParaRPr lang="en-US" sz="3200" b="1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Кафедра педагогики, психологии и андрагогики</a:t>
            </a:r>
          </a:p>
          <a:p>
            <a:pPr algn="ctr"/>
            <a:r>
              <a:rPr lang="ru-RU" sz="3200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8(843) 236-67-88</a:t>
            </a:r>
          </a:p>
          <a:p>
            <a:pPr algn="ctr"/>
            <a:r>
              <a:rPr lang="en-US" sz="3200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kaf-psyholog@mail.ru</a:t>
            </a:r>
            <a:r>
              <a:rPr lang="en-US" sz="3200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258888" y="2205038"/>
            <a:ext cx="69850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Уважаемые родители!</a:t>
            </a:r>
          </a:p>
          <a:p>
            <a:pPr algn="ct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Соблюдая эти несложные рекомендации,  Вы поможете своим  детям пережить безболезненно период временной изоляции.  Не сомневаюсь, что поддержка и понимание в семье, наши общие усилия, помогут  успешно справиться со сложившейся ситуацией.</a:t>
            </a:r>
          </a:p>
          <a:p>
            <a:pPr algn="ct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Всем здоровья и благополучия!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2"/>
          <p:cNvSpPr>
            <a:spLocks noChangeArrowheads="1"/>
          </p:cNvSpPr>
          <p:nvPr/>
        </p:nvSpPr>
        <p:spPr bwMode="auto">
          <a:xfrm>
            <a:off x="755650" y="1125538"/>
            <a:ext cx="4537075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1.Сохранять, поддерживать, культивировать благоприятную, спокойную, доброжелательную атмосферу в семье. </a:t>
            </a:r>
          </a:p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	Доброжелательное спокойствие членов семьи поможет убедить подростка, что в данной ситуации тоже есть выход и можно организовать нахождение дома не менее интересными способами.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3" y="2692400"/>
            <a:ext cx="3206750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288" y="1125538"/>
            <a:ext cx="45720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rabicPeriod" startAt="2"/>
              <a:defRPr/>
            </a:pPr>
            <a:r>
              <a:rPr lang="ru-RU" b="1" dirty="0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Воспринимать проблемы и переживания ребенка серьезно, какими бы несущественными они нам, взрослым, ни казались. </a:t>
            </a:r>
          </a:p>
          <a:p>
            <a:pPr>
              <a:defRPr/>
            </a:pPr>
            <a:r>
              <a:rPr lang="ru-RU" b="1" dirty="0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Дети чувствуют облегчение, зная,  что их поймут и поддержат их близкие.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9458" name="Прямоугольник 4"/>
          <p:cNvSpPr>
            <a:spLocks noChangeArrowheads="1"/>
          </p:cNvSpPr>
          <p:nvPr/>
        </p:nvSpPr>
        <p:spPr bwMode="auto">
          <a:xfrm>
            <a:off x="5232400" y="1390650"/>
            <a:ext cx="3744913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3.Поддерживайте привычный ритм жизни семьи, насколько это возможно, создайте новые семейные правила (традиции), игры, особенно если дети остаются дома одни. 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4505325"/>
            <a:ext cx="2879725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4437063"/>
            <a:ext cx="3036887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8" y="26814"/>
            <a:ext cx="903649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05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2"/>
          <p:cNvSpPr>
            <a:spLocks noChangeArrowheads="1"/>
          </p:cNvSpPr>
          <p:nvPr/>
        </p:nvSpPr>
        <p:spPr bwMode="auto">
          <a:xfrm>
            <a:off x="468313" y="2276475"/>
            <a:ext cx="403225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4.Насколько возможно, поощряйте детей продолжать играть и общаться со своими сверстниками/друзьями, обсудив такие виды контактов как регулярные телефонные/видео  звонки, другие соответствующие возрасту ребенка коммуникации. </a:t>
            </a:r>
          </a:p>
        </p:txBody>
      </p:sp>
      <p:sp>
        <p:nvSpPr>
          <p:cNvPr id="21506" name="Прямоугольник 3"/>
          <p:cNvSpPr>
            <a:spLocks noChangeArrowheads="1"/>
          </p:cNvSpPr>
          <p:nvPr/>
        </p:nvSpPr>
        <p:spPr bwMode="auto">
          <a:xfrm>
            <a:off x="4500563" y="938213"/>
            <a:ext cx="4211637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5. Воспринимайте реакции вашего ребенка с пониманием, прислушайтесь к тому, что его волнует, проявляйте больше любви и внимания к нему в этот период.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5004048" y="3709734"/>
            <a:ext cx="3433564" cy="2741129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ChangeArrowheads="1"/>
          </p:cNvSpPr>
          <p:nvPr/>
        </p:nvSpPr>
        <p:spPr bwMode="auto">
          <a:xfrm>
            <a:off x="468313" y="808038"/>
            <a:ext cx="7885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3554" name="Прямоугольник 3"/>
          <p:cNvSpPr>
            <a:spLocks noChangeArrowheads="1"/>
          </p:cNvSpPr>
          <p:nvPr/>
        </p:nvSpPr>
        <p:spPr bwMode="auto">
          <a:xfrm>
            <a:off x="684213" y="1036638"/>
            <a:ext cx="4572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6. Дети будут наблюдать за поведением и эмоциями  взрослых, чтобы получить подсказки о том, как управлять своими собственными эмоциями в непростой для них период.</a:t>
            </a:r>
          </a:p>
        </p:txBody>
      </p:sp>
      <p:sp>
        <p:nvSpPr>
          <p:cNvPr id="23555" name="Прямоугольник 4"/>
          <p:cNvSpPr>
            <a:spLocks noChangeArrowheads="1"/>
          </p:cNvSpPr>
          <p:nvPr/>
        </p:nvSpPr>
        <p:spPr bwMode="auto">
          <a:xfrm>
            <a:off x="4067175" y="3933825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7.Во время стресса и кризиса дети обычно больше стремятся к общению с родителями. Обсудите COVID-19 с вашими детьми, используя возрастной подход</a:t>
            </a:r>
            <a:r>
              <a:rPr lang="ru-RU"/>
              <a:t>. 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233488"/>
            <a:ext cx="3721100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975" y="4292600"/>
            <a:ext cx="28860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3"/>
          <p:cNvSpPr>
            <a:spLocks noChangeArrowheads="1"/>
          </p:cNvSpPr>
          <p:nvPr/>
        </p:nvSpPr>
        <p:spPr bwMode="auto">
          <a:xfrm>
            <a:off x="395288" y="1484313"/>
            <a:ext cx="4572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8.Расскажите детям о путях передачи коронавируса</a:t>
            </a:r>
          </a:p>
        </p:txBody>
      </p:sp>
      <p:sp>
        <p:nvSpPr>
          <p:cNvPr id="25602" name="Прямоугольник 4"/>
          <p:cNvSpPr>
            <a:spLocks noChangeArrowheads="1"/>
          </p:cNvSpPr>
          <p:nvPr/>
        </p:nvSpPr>
        <p:spPr bwMode="auto">
          <a:xfrm>
            <a:off x="409575" y="4724400"/>
            <a:ext cx="3024188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9.Объясните, как можно избежать заражения</a:t>
            </a:r>
          </a:p>
        </p:txBody>
      </p:sp>
      <p:sp>
        <p:nvSpPr>
          <p:cNvPr id="25603" name="Прямоугольник 5"/>
          <p:cNvSpPr>
            <a:spLocks noChangeArrowheads="1"/>
          </p:cNvSpPr>
          <p:nvPr/>
        </p:nvSpPr>
        <p:spPr bwMode="auto">
          <a:xfrm>
            <a:off x="4356100" y="3654425"/>
            <a:ext cx="4572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10.Объясните детям, что вирус не является фактором этнической или национальной принадлежности, воспитывайте чуткость и сострадание к беде тех, кто пострадал от вируса 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316163"/>
            <a:ext cx="3397250" cy="226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395288" y="1074738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11.Превратите рассказ о путях передачи коронавируса и способах профилактики в игру </a:t>
            </a:r>
          </a:p>
        </p:txBody>
      </p:sp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4140200" y="2344738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12.По возможности, сведите к минимуму просмотр, чтение или прослушивание новостей, которые могут вызвать тревогу и волнение у ваших детей</a:t>
            </a:r>
          </a:p>
        </p:txBody>
      </p:sp>
      <p:sp>
        <p:nvSpPr>
          <p:cNvPr id="27651" name="Прямоугольник 6"/>
          <p:cNvSpPr>
            <a:spLocks noChangeArrowheads="1"/>
          </p:cNvSpPr>
          <p:nvPr/>
        </p:nvSpPr>
        <p:spPr bwMode="auto">
          <a:xfrm>
            <a:off x="1187450" y="5084763"/>
            <a:ext cx="61928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13.Надежными источниками являются информация, размещенная на сайтах Министерства здравоохранения РФ и РТ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988" y="2751138"/>
            <a:ext cx="31146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Прямоугольник 1"/>
          <p:cNvSpPr>
            <a:spLocks noChangeArrowheads="1"/>
          </p:cNvSpPr>
          <p:nvPr/>
        </p:nvSpPr>
        <p:spPr bwMode="auto">
          <a:xfrm>
            <a:off x="295275" y="992188"/>
            <a:ext cx="55451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14.Поощряйте физическую активность ребенка. Это поможет эффективно бороться со стрессом, связанным с самоизоляцией.</a:t>
            </a:r>
          </a:p>
        </p:txBody>
      </p:sp>
      <p:sp>
        <p:nvSpPr>
          <p:cNvPr id="29698" name="Прямоугольник 2"/>
          <p:cNvSpPr>
            <a:spLocks noChangeArrowheads="1"/>
          </p:cNvSpPr>
          <p:nvPr/>
        </p:nvSpPr>
        <p:spPr bwMode="auto">
          <a:xfrm>
            <a:off x="4494213" y="2565400"/>
            <a:ext cx="4646612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5759D"/>
                </a:solidFill>
                <a:latin typeface="Times New Roman" pitchFamily="18" charset="0"/>
                <a:cs typeface="Times New Roman" pitchFamily="18" charset="0"/>
              </a:rPr>
              <a:t>15.Поддерживайте и стимулируйте творческий ручной труд детей и подростков. Это является своеобразной разрядкой, несет успокоение, через работу воображения дети отвлекаются от негативных переживаний, повседневных проблем. </a:t>
            </a:r>
          </a:p>
          <a:p>
            <a:endParaRPr lang="ru-RU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614738"/>
            <a:ext cx="3506787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powerpoint-template-24 7">
      <a:dk1>
        <a:srgbClr val="4D4D4D"/>
      </a:dk1>
      <a:lt1>
        <a:srgbClr val="FFFFFF"/>
      </a:lt1>
      <a:dk2>
        <a:srgbClr val="4D4D4D"/>
      </a:dk2>
      <a:lt2>
        <a:srgbClr val="026788"/>
      </a:lt2>
      <a:accent1>
        <a:srgbClr val="0089B3"/>
      </a:accent1>
      <a:accent2>
        <a:srgbClr val="01A2CE"/>
      </a:accent2>
      <a:accent3>
        <a:srgbClr val="FFFFFF"/>
      </a:accent3>
      <a:accent4>
        <a:srgbClr val="404040"/>
      </a:accent4>
      <a:accent5>
        <a:srgbClr val="AAC4D6"/>
      </a:accent5>
      <a:accent6>
        <a:srgbClr val="0192BA"/>
      </a:accent6>
      <a:hlink>
        <a:srgbClr val="01B3D8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0067B5"/>
        </a:lt2>
        <a:accent1>
          <a:srgbClr val="1881BF"/>
        </a:accent1>
        <a:accent2>
          <a:srgbClr val="39B0DA"/>
        </a:accent2>
        <a:accent3>
          <a:srgbClr val="FFFFFF"/>
        </a:accent3>
        <a:accent4>
          <a:srgbClr val="404040"/>
        </a:accent4>
        <a:accent5>
          <a:srgbClr val="ABC1DC"/>
        </a:accent5>
        <a:accent6>
          <a:srgbClr val="339FC5"/>
        </a:accent6>
        <a:hlink>
          <a:srgbClr val="40B0D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026788"/>
        </a:lt2>
        <a:accent1>
          <a:srgbClr val="0089B3"/>
        </a:accent1>
        <a:accent2>
          <a:srgbClr val="01A2CE"/>
        </a:accent2>
        <a:accent3>
          <a:srgbClr val="FFFFFF"/>
        </a:accent3>
        <a:accent4>
          <a:srgbClr val="404040"/>
        </a:accent4>
        <a:accent5>
          <a:srgbClr val="AAC4D6"/>
        </a:accent5>
        <a:accent6>
          <a:srgbClr val="0192BA"/>
        </a:accent6>
        <a:hlink>
          <a:srgbClr val="01B3D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559CC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006AB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0084D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205EDC"/>
        </a:lt2>
        <a:accent1>
          <a:srgbClr val="3488E9"/>
        </a:accent1>
        <a:accent2>
          <a:srgbClr val="50B3F5"/>
        </a:accent2>
        <a:accent3>
          <a:srgbClr val="FFFFFF"/>
        </a:accent3>
        <a:accent4>
          <a:srgbClr val="404040"/>
        </a:accent4>
        <a:accent5>
          <a:srgbClr val="AEC3F2"/>
        </a:accent5>
        <a:accent6>
          <a:srgbClr val="48A2DE"/>
        </a:accent6>
        <a:hlink>
          <a:srgbClr val="65D4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067B5"/>
        </a:lt2>
        <a:accent1>
          <a:srgbClr val="1881BF"/>
        </a:accent1>
        <a:accent2>
          <a:srgbClr val="39B0DA"/>
        </a:accent2>
        <a:accent3>
          <a:srgbClr val="FFFFFF"/>
        </a:accent3>
        <a:accent4>
          <a:srgbClr val="404040"/>
        </a:accent4>
        <a:accent5>
          <a:srgbClr val="ABC1DC"/>
        </a:accent5>
        <a:accent6>
          <a:srgbClr val="339FC5"/>
        </a:accent6>
        <a:hlink>
          <a:srgbClr val="E21B0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powerpoint-template-24</Template>
  <TotalTime>403</TotalTime>
  <Words>573</Words>
  <Application>Microsoft Office PowerPoint</Application>
  <PresentationFormat>Экран (4:3)</PresentationFormat>
  <Paragraphs>55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Microsoft Sans Serif</vt:lpstr>
      <vt:lpstr>Times New Roman</vt:lpstr>
      <vt:lpstr>powerpoint-template-24</vt:lpstr>
      <vt:lpstr>Что могут предпринять  родители, чтобы  сохранить психологическое здоровье детей в условиях дистанционного обучения и социальной изоляции?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home</dc:creator>
  <cp:lastModifiedBy>Мама</cp:lastModifiedBy>
  <cp:revision>74</cp:revision>
  <dcterms:created xsi:type="dcterms:W3CDTF">2012-04-20T20:16:23Z</dcterms:created>
  <dcterms:modified xsi:type="dcterms:W3CDTF">2020-04-28T15:05:55Z</dcterms:modified>
</cp:coreProperties>
</file>